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</p:sldIdLst>
  <p:notesMasterIdLst>
    <p:notesMasterId r:id="rId4"/>
  </p:notesMasterIdLst>
  <p:sldSz cx="14630400" cy="8229600"/>
  <p:notesSz cx="8229600" cy="14630400"/>
  <p:embeddedFontLst>
    <p:embeddedFont>
      <p:font typeface="Petrona"/>
      <p:regular r:id="rId9"/>
    </p:embeddedFont>
    <p:embeddedFont>
      <p:font typeface="Petrona"/>
      <p:regular r:id="rId10"/>
    </p:embeddedFont>
    <p:embeddedFont>
      <p:font typeface="Petrona"/>
      <p:regular r:id="rId11"/>
    </p:embeddedFont>
    <p:embeddedFont>
      <p:font typeface="Petrona"/>
      <p:regular r:id="rId12"/>
    </p:embeddedFont>
    <p:embeddedFont>
      <p:font typeface="Inter"/>
      <p:regular r:id="rId13"/>
    </p:embeddedFont>
    <p:embeddedFont>
      <p:font typeface="Inter"/>
      <p:regular r:id="rId14"/>
    </p:embeddedFont>
    <p:embeddedFont>
      <p:font typeface="Inter"/>
      <p:regular r:id="rId15"/>
    </p:embeddedFont>
    <p:embeddedFont>
      <p:font typeface="Inter"/>
      <p:regular r:id="rId1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openxmlformats.org/officeDocument/2006/relationships/font" Target="fonts/font1.fntdata"/><Relationship Id="rId10" Type="http://schemas.openxmlformats.org/officeDocument/2006/relationships/font" Target="fonts/font2.fntdata"/><Relationship Id="rId11" Type="http://schemas.openxmlformats.org/officeDocument/2006/relationships/font" Target="fonts/font3.fntdata"/><Relationship Id="rId12" Type="http://schemas.openxmlformats.org/officeDocument/2006/relationships/font" Target="fonts/font4.fntdata"/><Relationship Id="rId13" Type="http://schemas.openxmlformats.org/officeDocument/2006/relationships/font" Target="fonts/font5.fntdata"/><Relationship Id="rId14" Type="http://schemas.openxmlformats.org/officeDocument/2006/relationships/font" Target="fonts/font6.fntdata"/><Relationship Id="rId15" Type="http://schemas.openxmlformats.org/officeDocument/2006/relationships/font" Target="fonts/font7.fntdata"/><Relationship Id="rId16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2-1.png>
</file>

<file path=ppt/media/image-2-10.svg>
</file>

<file path=ppt/media/image-2-11.png>
</file>

<file path=ppt/media/image-2-12.png>
</file>

<file path=ppt/media/image-2-13.png>
</file>

<file path=ppt/media/image-2-14.png>
</file>

<file path=ppt/media/image-2-2.svg>
</file>

<file path=ppt/media/image-2-3.png>
</file>

<file path=ppt/media/image-2-4.svg>
</file>

<file path=ppt/media/image-2-5.png>
</file>

<file path=ppt/media/image-2-6.svg>
</file>

<file path=ppt/media/image-2-7.png>
</file>

<file path=ppt/media/image-2-8.svg>
</file>

<file path=ppt/media/image-2-9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image" Target="../media/image-2-4.svg"/><Relationship Id="rId5" Type="http://schemas.openxmlformats.org/officeDocument/2006/relationships/image" Target="../media/image-2-5.png"/><Relationship Id="rId6" Type="http://schemas.openxmlformats.org/officeDocument/2006/relationships/image" Target="../media/image-2-6.svg"/><Relationship Id="rId7" Type="http://schemas.openxmlformats.org/officeDocument/2006/relationships/image" Target="../media/image-2-7.png"/><Relationship Id="rId8" Type="http://schemas.openxmlformats.org/officeDocument/2006/relationships/image" Target="../media/image-2-8.svg"/><Relationship Id="rId9" Type="http://schemas.openxmlformats.org/officeDocument/2006/relationships/image" Target="../media/image-2-9.png"/><Relationship Id="rId10" Type="http://schemas.openxmlformats.org/officeDocument/2006/relationships/image" Target="../media/image-2-10.svg"/><Relationship Id="rId11" Type="http://schemas.openxmlformats.org/officeDocument/2006/relationships/image" Target="../media/image-2-11.png"/><Relationship Id="rId12" Type="http://schemas.openxmlformats.org/officeDocument/2006/relationships/image" Target="../media/image-2-12.png"/><Relationship Id="rId13" Type="http://schemas.openxmlformats.org/officeDocument/2006/relationships/image" Target="../media/image-2-13.png"/><Relationship Id="rId14" Type="http://schemas.openxmlformats.org/officeDocument/2006/relationships/image" Target="../media/image-2-14.png"/><Relationship Id="rId15" Type="http://schemas.openxmlformats.org/officeDocument/2006/relationships/slideLayout" Target="../slideLayouts/slideLayout3.xml"/><Relationship Id="rId16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8640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1372" y="3195995"/>
            <a:ext cx="3760946" cy="4700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MotionMind</a:t>
            </a:r>
            <a:endParaRPr lang="en-US" sz="2950" dirty="0"/>
          </a:p>
        </p:txBody>
      </p:sp>
      <p:sp>
        <p:nvSpPr>
          <p:cNvPr id="4" name="Text 1"/>
          <p:cNvSpPr/>
          <p:nvPr/>
        </p:nvSpPr>
        <p:spPr>
          <a:xfrm>
            <a:off x="501372" y="3723323"/>
            <a:ext cx="5582960" cy="4700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Touchless Control for the Future</a:t>
            </a:r>
            <a:endParaRPr lang="en-US" sz="2950" dirty="0"/>
          </a:p>
        </p:txBody>
      </p:sp>
      <p:sp>
        <p:nvSpPr>
          <p:cNvPr id="5" name="Text 2"/>
          <p:cNvSpPr/>
          <p:nvPr/>
        </p:nvSpPr>
        <p:spPr>
          <a:xfrm>
            <a:off x="501372" y="4408289"/>
            <a:ext cx="13627656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world is moving toward touchless, intelligent interaction. Yet, most systems rely on outdated, unhygienic, and inaccessible tools like keyboards, mice, and touchscreens.</a:t>
            </a:r>
            <a:endParaRPr lang="en-US" sz="1100" dirty="0"/>
          </a:p>
        </p:txBody>
      </p:sp>
      <p:sp>
        <p:nvSpPr>
          <p:cNvPr id="6" name="Text 3"/>
          <p:cNvSpPr/>
          <p:nvPr/>
        </p:nvSpPr>
        <p:spPr>
          <a:xfrm>
            <a:off x="501372" y="4852273"/>
            <a:ext cx="3008828" cy="375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Opportunity</a:t>
            </a:r>
            <a:endParaRPr lang="en-US" sz="2350" dirty="0"/>
          </a:p>
        </p:txBody>
      </p:sp>
      <p:sp>
        <p:nvSpPr>
          <p:cNvPr id="7" name="Text 4"/>
          <p:cNvSpPr/>
          <p:nvPr/>
        </p:nvSpPr>
        <p:spPr>
          <a:xfrm>
            <a:off x="501372" y="5443180"/>
            <a:ext cx="13627656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Education, presentations, and smart environments need a simpler, more natural way to interact.</a:t>
            </a:r>
            <a:endParaRPr lang="en-US" sz="1100" dirty="0"/>
          </a:p>
        </p:txBody>
      </p:sp>
      <p:sp>
        <p:nvSpPr>
          <p:cNvPr id="8" name="Shape 5"/>
          <p:cNvSpPr/>
          <p:nvPr/>
        </p:nvSpPr>
        <p:spPr>
          <a:xfrm>
            <a:off x="501372" y="5833348"/>
            <a:ext cx="4446984" cy="851654"/>
          </a:xfrm>
          <a:prstGeom prst="roundRect">
            <a:avLst>
              <a:gd name="adj" fmla="val 7066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2224" y="5984200"/>
            <a:ext cx="1880473" cy="234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Outdated Tools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652224" y="6305074"/>
            <a:ext cx="4145280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Keyboards, mice, and touchscreens are no longer sufficient.</a:t>
            </a:r>
            <a:endParaRPr lang="en-US" sz="1100" dirty="0"/>
          </a:p>
        </p:txBody>
      </p:sp>
      <p:sp>
        <p:nvSpPr>
          <p:cNvPr id="11" name="Shape 8"/>
          <p:cNvSpPr/>
          <p:nvPr/>
        </p:nvSpPr>
        <p:spPr>
          <a:xfrm>
            <a:off x="5091589" y="5833348"/>
            <a:ext cx="4447103" cy="851654"/>
          </a:xfrm>
          <a:prstGeom prst="roundRect">
            <a:avLst>
              <a:gd name="adj" fmla="val 7066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5242441" y="5984200"/>
            <a:ext cx="1880473" cy="234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Hygienic Needs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5242441" y="6305074"/>
            <a:ext cx="4145399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Demand for touchless solutions is increasing.</a:t>
            </a:r>
            <a:endParaRPr lang="en-US" sz="1100" dirty="0"/>
          </a:p>
        </p:txBody>
      </p:sp>
      <p:sp>
        <p:nvSpPr>
          <p:cNvPr id="14" name="Shape 11"/>
          <p:cNvSpPr/>
          <p:nvPr/>
        </p:nvSpPr>
        <p:spPr>
          <a:xfrm>
            <a:off x="9681924" y="5833348"/>
            <a:ext cx="4447103" cy="851654"/>
          </a:xfrm>
          <a:prstGeom prst="roundRect">
            <a:avLst>
              <a:gd name="adj" fmla="val 7066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832777" y="5984200"/>
            <a:ext cx="1880473" cy="234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Accessibility Gaps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9832777" y="6305074"/>
            <a:ext cx="4145399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Many users face barriers with current interaction methods.</a:t>
            </a:r>
            <a:endParaRPr lang="en-US" sz="1100" dirty="0"/>
          </a:p>
        </p:txBody>
      </p:sp>
      <p:sp>
        <p:nvSpPr>
          <p:cNvPr id="17" name="Text 14"/>
          <p:cNvSpPr/>
          <p:nvPr/>
        </p:nvSpPr>
        <p:spPr>
          <a:xfrm>
            <a:off x="501372" y="6899910"/>
            <a:ext cx="3008828" cy="375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Solution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501372" y="7490817"/>
            <a:ext cx="13627656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MotionMind is an AI-powered gesture recognition platform. It enables natural hand gesture control of digital systems via a standard webcam, requiring no special hardware.</a:t>
            </a:r>
            <a:endParaRPr lang="en-US" sz="1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5551" y="467916"/>
            <a:ext cx="4466749" cy="558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Who It’s Built For</a:t>
            </a:r>
            <a:endParaRPr lang="en-US" sz="35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95551" y="1366599"/>
            <a:ext cx="425410" cy="4254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33607" y="1467564"/>
            <a:ext cx="2508647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Educational Institutions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1233607" y="1848803"/>
            <a:ext cx="3699867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Schools, colleges, and universities adopting smart learning.</a:t>
            </a:r>
            <a:endParaRPr lang="en-US" sz="13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46119" y="1366599"/>
            <a:ext cx="425410" cy="42541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784175" y="1467564"/>
            <a:ext cx="3313152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Corporate Trainers &amp; Presenters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5784175" y="1848803"/>
            <a:ext cx="3699986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Hands-free control for seamless training and presentations.</a:t>
            </a:r>
            <a:endParaRPr lang="en-US" sz="13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96807" y="1366599"/>
            <a:ext cx="425410" cy="42541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334863" y="1467564"/>
            <a:ext cx="2915364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Accessibility &amp; Assistive Use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10334863" y="1848803"/>
            <a:ext cx="3699986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Inclusive interaction for users with physical limitations.</a:t>
            </a:r>
            <a:endParaRPr lang="en-US" sz="13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95551" y="2733437"/>
            <a:ext cx="425410" cy="42541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233607" y="2834402"/>
            <a:ext cx="3699867" cy="5584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Smart Classrooms &amp; Innovation Labs</a:t>
            </a:r>
            <a:endParaRPr lang="en-US" sz="1750" dirty="0"/>
          </a:p>
        </p:txBody>
      </p:sp>
      <p:sp>
        <p:nvSpPr>
          <p:cNvPr id="14" name="Text 8"/>
          <p:cNvSpPr/>
          <p:nvPr/>
        </p:nvSpPr>
        <p:spPr>
          <a:xfrm>
            <a:off x="1233607" y="3494842"/>
            <a:ext cx="3699867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Touchless control in modern, tech-enabled spaces.</a:t>
            </a:r>
            <a:endParaRPr lang="en-US" sz="13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146119" y="2733437"/>
            <a:ext cx="425410" cy="42541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5784175" y="2834402"/>
            <a:ext cx="3158728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Interactive Learning &amp; Gaming</a:t>
            </a:r>
            <a:endParaRPr lang="en-US" sz="1750" dirty="0"/>
          </a:p>
        </p:txBody>
      </p:sp>
      <p:sp>
        <p:nvSpPr>
          <p:cNvPr id="17" name="Text 10"/>
          <p:cNvSpPr/>
          <p:nvPr/>
        </p:nvSpPr>
        <p:spPr>
          <a:xfrm>
            <a:off x="5784175" y="3215640"/>
            <a:ext cx="3699986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Engaging, gesture-based educational experiences.</a:t>
            </a:r>
            <a:endParaRPr lang="en-US" sz="1300" dirty="0"/>
          </a:p>
        </p:txBody>
      </p:sp>
      <p:sp>
        <p:nvSpPr>
          <p:cNvPr id="18" name="Text 11"/>
          <p:cNvSpPr/>
          <p:nvPr/>
        </p:nvSpPr>
        <p:spPr>
          <a:xfrm>
            <a:off x="595551" y="4294346"/>
            <a:ext cx="4801910" cy="558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Why MotionMind Wins</a:t>
            </a:r>
            <a:endParaRPr lang="en-US" sz="3500" dirty="0"/>
          </a:p>
        </p:txBody>
      </p:sp>
      <p:sp>
        <p:nvSpPr>
          <p:cNvPr id="19" name="Shape 12"/>
          <p:cNvSpPr/>
          <p:nvPr/>
        </p:nvSpPr>
        <p:spPr>
          <a:xfrm>
            <a:off x="595551" y="5107900"/>
            <a:ext cx="6634520" cy="1039416"/>
          </a:xfrm>
          <a:prstGeom prst="roundRect">
            <a:avLst>
              <a:gd name="adj" fmla="val 10557"/>
            </a:avLst>
          </a:prstGeom>
          <a:solidFill>
            <a:srgbClr val="0C0524">
              <a:alpha val="95000"/>
            </a:srgbClr>
          </a:solidFill>
          <a:ln w="22860">
            <a:solidFill>
              <a:srgbClr val="48367C"/>
            </a:solidFill>
            <a:prstDash val="solid"/>
          </a:ln>
        </p:spPr>
      </p:sp>
      <p:pic>
        <p:nvPicPr>
          <p:cNvPr id="20" name="Image 5" descr="preencoded.png">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72691" y="5107900"/>
            <a:ext cx="91440" cy="1039416"/>
          </a:xfrm>
          <a:prstGeom prst="rect">
            <a:avLst/>
          </a:prstGeom>
        </p:spPr>
      </p:pic>
      <p:sp>
        <p:nvSpPr>
          <p:cNvPr id="21" name="Text 13"/>
          <p:cNvSpPr/>
          <p:nvPr/>
        </p:nvSpPr>
        <p:spPr>
          <a:xfrm>
            <a:off x="857131" y="5300901"/>
            <a:ext cx="2233374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Zero Hardware Cost</a:t>
            </a:r>
            <a:endParaRPr lang="en-US" sz="1750" dirty="0"/>
          </a:p>
        </p:txBody>
      </p:sp>
      <p:sp>
        <p:nvSpPr>
          <p:cNvPr id="22" name="Text 14"/>
          <p:cNvSpPr/>
          <p:nvPr/>
        </p:nvSpPr>
        <p:spPr>
          <a:xfrm>
            <a:off x="857131" y="5682139"/>
            <a:ext cx="6179939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Utilizes existing webcams, eliminating extra expenses.</a:t>
            </a:r>
            <a:endParaRPr lang="en-US" sz="1300" dirty="0"/>
          </a:p>
        </p:txBody>
      </p:sp>
      <p:sp>
        <p:nvSpPr>
          <p:cNvPr id="23" name="Shape 15"/>
          <p:cNvSpPr/>
          <p:nvPr/>
        </p:nvSpPr>
        <p:spPr>
          <a:xfrm>
            <a:off x="7400211" y="5107900"/>
            <a:ext cx="6634639" cy="1039416"/>
          </a:xfrm>
          <a:prstGeom prst="roundRect">
            <a:avLst>
              <a:gd name="adj" fmla="val 10557"/>
            </a:avLst>
          </a:prstGeom>
          <a:solidFill>
            <a:srgbClr val="0C0524">
              <a:alpha val="95000"/>
            </a:srgbClr>
          </a:solidFill>
          <a:ln w="22860">
            <a:solidFill>
              <a:srgbClr val="48367C"/>
            </a:solidFill>
            <a:prstDash val="solid"/>
          </a:ln>
        </p:spPr>
      </p:sp>
      <p:pic>
        <p:nvPicPr>
          <p:cNvPr id="24" name="Image 6" descr="preencoded.png">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377351" y="5107900"/>
            <a:ext cx="91440" cy="1039416"/>
          </a:xfrm>
          <a:prstGeom prst="rect">
            <a:avLst/>
          </a:prstGeom>
        </p:spPr>
      </p:pic>
      <p:sp>
        <p:nvSpPr>
          <p:cNvPr id="25" name="Text 16"/>
          <p:cNvSpPr/>
          <p:nvPr/>
        </p:nvSpPr>
        <p:spPr>
          <a:xfrm>
            <a:off x="7661791" y="5300901"/>
            <a:ext cx="2233374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Touchless &amp; Hygienic</a:t>
            </a:r>
            <a:endParaRPr lang="en-US" sz="1750" dirty="0"/>
          </a:p>
        </p:txBody>
      </p:sp>
      <p:sp>
        <p:nvSpPr>
          <p:cNvPr id="26" name="Text 17"/>
          <p:cNvSpPr/>
          <p:nvPr/>
        </p:nvSpPr>
        <p:spPr>
          <a:xfrm>
            <a:off x="7661791" y="5682139"/>
            <a:ext cx="618005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Promotes a cleaner, safer interaction environment.</a:t>
            </a:r>
            <a:endParaRPr lang="en-US" sz="1300" dirty="0"/>
          </a:p>
        </p:txBody>
      </p:sp>
      <p:sp>
        <p:nvSpPr>
          <p:cNvPr id="27" name="Shape 18"/>
          <p:cNvSpPr/>
          <p:nvPr/>
        </p:nvSpPr>
        <p:spPr>
          <a:xfrm>
            <a:off x="595551" y="6317456"/>
            <a:ext cx="6634520" cy="1039416"/>
          </a:xfrm>
          <a:prstGeom prst="roundRect">
            <a:avLst>
              <a:gd name="adj" fmla="val 10557"/>
            </a:avLst>
          </a:prstGeom>
          <a:solidFill>
            <a:srgbClr val="0C0524">
              <a:alpha val="95000"/>
            </a:srgbClr>
          </a:solidFill>
          <a:ln w="22860">
            <a:solidFill>
              <a:srgbClr val="48367C"/>
            </a:solidFill>
            <a:prstDash val="solid"/>
          </a:ln>
        </p:spPr>
      </p:sp>
      <p:pic>
        <p:nvPicPr>
          <p:cNvPr id="28" name="Image 7" descr="preencoded.png">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72691" y="6317456"/>
            <a:ext cx="91440" cy="1039416"/>
          </a:xfrm>
          <a:prstGeom prst="rect">
            <a:avLst/>
          </a:prstGeom>
        </p:spPr>
      </p:pic>
      <p:sp>
        <p:nvSpPr>
          <p:cNvPr id="29" name="Text 19"/>
          <p:cNvSpPr/>
          <p:nvPr/>
        </p:nvSpPr>
        <p:spPr>
          <a:xfrm>
            <a:off x="857131" y="6510457"/>
            <a:ext cx="2299692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AI-Powered &amp; Scalable</a:t>
            </a:r>
            <a:endParaRPr lang="en-US" sz="1750" dirty="0"/>
          </a:p>
        </p:txBody>
      </p:sp>
      <p:sp>
        <p:nvSpPr>
          <p:cNvPr id="30" name="Text 20"/>
          <p:cNvSpPr/>
          <p:nvPr/>
        </p:nvSpPr>
        <p:spPr>
          <a:xfrm>
            <a:off x="857131" y="6891695"/>
            <a:ext cx="6179939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Advanced AI ensures robust performance and adaptability.</a:t>
            </a:r>
            <a:endParaRPr lang="en-US" sz="1300" dirty="0"/>
          </a:p>
        </p:txBody>
      </p:sp>
      <p:sp>
        <p:nvSpPr>
          <p:cNvPr id="31" name="Shape 21"/>
          <p:cNvSpPr/>
          <p:nvPr/>
        </p:nvSpPr>
        <p:spPr>
          <a:xfrm>
            <a:off x="7400211" y="6317456"/>
            <a:ext cx="6634639" cy="1039416"/>
          </a:xfrm>
          <a:prstGeom prst="roundRect">
            <a:avLst>
              <a:gd name="adj" fmla="val 10557"/>
            </a:avLst>
          </a:prstGeom>
          <a:solidFill>
            <a:srgbClr val="0C0524">
              <a:alpha val="95000"/>
            </a:srgbClr>
          </a:solidFill>
          <a:ln w="22860">
            <a:solidFill>
              <a:srgbClr val="48367C"/>
            </a:solidFill>
            <a:prstDash val="solid"/>
          </a:ln>
        </p:spPr>
      </p:sp>
      <p:pic>
        <p:nvPicPr>
          <p:cNvPr id="32" name="Image 8" descr="preencoded.png">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377351" y="6317456"/>
            <a:ext cx="91440" cy="1039416"/>
          </a:xfrm>
          <a:prstGeom prst="rect">
            <a:avLst/>
          </a:prstGeom>
        </p:spPr>
      </p:pic>
      <p:sp>
        <p:nvSpPr>
          <p:cNvPr id="33" name="Text 22"/>
          <p:cNvSpPr/>
          <p:nvPr/>
        </p:nvSpPr>
        <p:spPr>
          <a:xfrm>
            <a:off x="7661791" y="6510457"/>
            <a:ext cx="2233374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Easy Deployment</a:t>
            </a:r>
            <a:endParaRPr lang="en-US" sz="1750" dirty="0"/>
          </a:p>
        </p:txBody>
      </p:sp>
      <p:sp>
        <p:nvSpPr>
          <p:cNvPr id="34" name="Text 23"/>
          <p:cNvSpPr/>
          <p:nvPr/>
        </p:nvSpPr>
        <p:spPr>
          <a:xfrm>
            <a:off x="7661791" y="6891695"/>
            <a:ext cx="618005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Web-based platform for quick and simple integration.</a:t>
            </a:r>
            <a:endParaRPr lang="en-US" sz="1300" dirty="0"/>
          </a:p>
        </p:txBody>
      </p:sp>
      <p:sp>
        <p:nvSpPr>
          <p:cNvPr id="35" name="Text 24"/>
          <p:cNvSpPr/>
          <p:nvPr/>
        </p:nvSpPr>
        <p:spPr>
          <a:xfrm>
            <a:off x="595551" y="7548205"/>
            <a:ext cx="13439299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• Computer Vision • Human–Computer Interaction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Slide 1</vt:lpstr>
      <vt:lpstr>Slide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2026-01-04T01:46:49Z</dcterms:created>
  <dcterms:modified xsi:type="dcterms:W3CDTF">2026-01-04T01:46:49Z</dcterms:modified>
</cp:coreProperties>
</file>